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1"/>
  </p:notesMasterIdLst>
  <p:sldIdLst>
    <p:sldId id="256" r:id="rId2"/>
    <p:sldId id="313" r:id="rId3"/>
    <p:sldId id="306" r:id="rId4"/>
    <p:sldId id="307" r:id="rId5"/>
    <p:sldId id="308" r:id="rId6"/>
    <p:sldId id="309" r:id="rId7"/>
    <p:sldId id="310" r:id="rId8"/>
    <p:sldId id="311" r:id="rId9"/>
    <p:sldId id="312" r:id="rId10"/>
  </p:sldIdLst>
  <p:sldSz cx="12192000" cy="6858000"/>
  <p:notesSz cx="6858000" cy="9313863"/>
  <p:embeddedFontLst>
    <p:embeddedFont>
      <p:font typeface="Lato" charset="0"/>
      <p:regular r:id="rId12"/>
      <p:bold r:id="rId13"/>
      <p:italic r:id="rId14"/>
      <p:boldItalic r:id="rId15"/>
    </p:embeddedFont>
    <p:embeddedFont>
      <p:font typeface="Gabriola" pitchFamily="82" charset="0"/>
      <p:regular r:id="rId16"/>
    </p:embeddedFont>
    <p:embeddedFont>
      <p:font typeface="Lato Light" charset="0"/>
      <p:regular r:id="rId17"/>
      <p:bold r:id="rId18"/>
      <p:italic r:id="rId19"/>
      <p:boldItalic r:id="rId20"/>
    </p:embeddedFont>
    <p:embeddedFont>
      <p:font typeface="Candara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pos="715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j3cDkil7BOa5QB+gcAcBvIBtkG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9D21D7E-BD9F-4F4E-9E20-AA0527B9061E}">
  <a:tblStyle styleId="{99D21D7E-BD9F-4F4E-9E20-AA0527B9061E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EE7"/>
          </a:solidFill>
        </a:fill>
      </a:tcStyle>
    </a:wholeTbl>
    <a:band1H>
      <a:tcTxStyle/>
      <a:tcStyle>
        <a:tcBdr/>
        <a:fill>
          <a:solidFill>
            <a:srgbClr val="D5D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D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3" autoAdjust="0"/>
  </p:normalViewPr>
  <p:slideViewPr>
    <p:cSldViewPr snapToGrid="0">
      <p:cViewPr>
        <p:scale>
          <a:sx n="50" d="100"/>
          <a:sy n="50" d="100"/>
        </p:scale>
        <p:origin x="-30" y="6"/>
      </p:cViewPr>
      <p:guideLst>
        <p:guide orient="horz" pos="2160"/>
        <p:guide pos="3840"/>
        <p:guide pos="528"/>
        <p:guide pos="7152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7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859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86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51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68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82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89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78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layak.radenfatah.ac.i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layak.radenfatah.ac.i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layak.radenfatah.ac.i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5"/>
          <a:stretch/>
        </p:blipFill>
        <p:spPr>
          <a:xfrm>
            <a:off x="-3027" y="0"/>
            <a:ext cx="12195027" cy="2973784"/>
          </a:xfrm>
          <a:prstGeom prst="rect">
            <a:avLst/>
          </a:prstGeom>
        </p:spPr>
      </p:pic>
      <p:grpSp>
        <p:nvGrpSpPr>
          <p:cNvPr id="130" name="Google Shape;130;p1"/>
          <p:cNvGrpSpPr/>
          <p:nvPr/>
        </p:nvGrpSpPr>
        <p:grpSpPr>
          <a:xfrm>
            <a:off x="230222" y="3016816"/>
            <a:ext cx="10952101" cy="2834554"/>
            <a:chOff x="3275404" y="-629999"/>
            <a:chExt cx="16041661" cy="2138637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3275404" y="-198118"/>
              <a:ext cx="16041661" cy="1706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4800" b="1" dirty="0" smtClean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PENGENALAN BUDAYA AKADEMIK DAN KEMAHASISSWAAN (PBAK) TAHUN 2021 </a:t>
              </a:r>
              <a:endParaRPr sz="48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1"/>
            <p:cNvSpPr txBox="1"/>
            <p:nvPr/>
          </p:nvSpPr>
          <p:spPr>
            <a:xfrm>
              <a:off x="6439139" y="-629999"/>
              <a:ext cx="11655185" cy="839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725" tIns="54350" rIns="108725" bIns="54350" anchor="t" anchorCtr="0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50"/>
                <a:buFont typeface="Arial"/>
                <a:buNone/>
              </a:pPr>
              <a:endParaRPr sz="1550" b="0" i="0" u="none" strike="noStrike" cap="none" dirty="0">
                <a:solidFill>
                  <a:srgbClr val="88A945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33" name="Google Shape;133;p1"/>
          <p:cNvGrpSpPr/>
          <p:nvPr/>
        </p:nvGrpSpPr>
        <p:grpSpPr>
          <a:xfrm>
            <a:off x="5706273" y="2584057"/>
            <a:ext cx="779454" cy="779454"/>
            <a:chOff x="5558170" y="2418400"/>
            <a:chExt cx="1096251" cy="1096251"/>
          </a:xfrm>
        </p:grpSpPr>
        <p:sp>
          <p:nvSpPr>
            <p:cNvPr id="134" name="Google Shape;134;p1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5825370" y="2895145"/>
              <a:ext cx="561851" cy="263806"/>
            </a:xfrm>
            <a:custGeom>
              <a:avLst/>
              <a:gdLst/>
              <a:ahLst/>
              <a:cxnLst/>
              <a:rect l="l" t="t" r="r" b="b"/>
              <a:pathLst>
                <a:path w="722" h="339" extrusionOk="0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1026" name="Picture 2" descr="Image result for logo Instagram jpg. Size: 105 x 105. Source: brandchannel.com">
            <a:extLst>
              <a:ext uri="{FF2B5EF4-FFF2-40B4-BE49-F238E27FC236}">
                <a16:creationId xmlns:a16="http://schemas.microsoft.com/office/drawing/2014/main" xmlns="" id="{6C6D37AE-A122-495D-8425-CA9528D9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3" y="6391385"/>
            <a:ext cx="329939" cy="3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31;p1">
            <a:extLst>
              <a:ext uri="{FF2B5EF4-FFF2-40B4-BE49-F238E27FC236}">
                <a16:creationId xmlns:a16="http://schemas.microsoft.com/office/drawing/2014/main" xmlns="" id="{E0A589F3-94D1-4825-A00C-E76E073CECD9}"/>
              </a:ext>
            </a:extLst>
          </p:cNvPr>
          <p:cNvSpPr txBox="1"/>
          <p:nvPr/>
        </p:nvSpPr>
        <p:spPr>
          <a:xfrm>
            <a:off x="-104718" y="6240486"/>
            <a:ext cx="2426382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400" b="1" i="0" u="none" strike="noStrike" cap="none" dirty="0" err="1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mes-uinrf</a:t>
            </a:r>
            <a:endParaRPr sz="24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028" name="Picture 4" descr="Image result for Logo Facebook Jpg. Size: 204 x 204. Source: cw.usconsulate.gov">
            <a:extLst>
              <a:ext uri="{FF2B5EF4-FFF2-40B4-BE49-F238E27FC236}">
                <a16:creationId xmlns:a16="http://schemas.microsoft.com/office/drawing/2014/main" xmlns="" id="{0C2BE303-DBAE-4FCD-9920-BAC1BED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19" y="6391387"/>
            <a:ext cx="360275" cy="3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31;p1">
            <a:extLst>
              <a:ext uri="{FF2B5EF4-FFF2-40B4-BE49-F238E27FC236}">
                <a16:creationId xmlns:a16="http://schemas.microsoft.com/office/drawing/2014/main" xmlns="" id="{65461D86-F726-4C58-9A65-51AFD6CE8431}"/>
              </a:ext>
            </a:extLst>
          </p:cNvPr>
          <p:cNvSpPr txBox="1"/>
          <p:nvPr/>
        </p:nvSpPr>
        <p:spPr>
          <a:xfrm>
            <a:off x="1846387" y="6240486"/>
            <a:ext cx="3333614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magister </a:t>
            </a:r>
            <a:r>
              <a:rPr lang="en-US" sz="2000" b="1" i="0" u="none" strike="noStrike" cap="none" dirty="0" err="1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ekonomi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syariah</a:t>
            </a:r>
            <a:endParaRPr sz="20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032" name="Picture 8" descr="Image result for logo Gmail Jpg. Size: 110 x 110. Source: seeklogo.net">
            <a:extLst>
              <a:ext uri="{FF2B5EF4-FFF2-40B4-BE49-F238E27FC236}">
                <a16:creationId xmlns:a16="http://schemas.microsoft.com/office/drawing/2014/main" xmlns="" id="{1D7DA853-9DBA-4872-8889-BC0F08BA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05" y="6317837"/>
            <a:ext cx="477034" cy="4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131;p1">
            <a:extLst>
              <a:ext uri="{FF2B5EF4-FFF2-40B4-BE49-F238E27FC236}">
                <a16:creationId xmlns:a16="http://schemas.microsoft.com/office/drawing/2014/main" xmlns="" id="{2A2B30C4-F34F-437E-A9F4-E62BA892814D}"/>
              </a:ext>
            </a:extLst>
          </p:cNvPr>
          <p:cNvSpPr txBox="1"/>
          <p:nvPr/>
        </p:nvSpPr>
        <p:spPr>
          <a:xfrm>
            <a:off x="4961005" y="6187655"/>
            <a:ext cx="4054104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s2ekonomisyariah@radenfatah.ac.id</a:t>
            </a:r>
            <a:endParaRPr sz="20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034" name="Picture 10" descr="Image result for Web Logo Transparent">
            <a:extLst>
              <a:ext uri="{FF2B5EF4-FFF2-40B4-BE49-F238E27FC236}">
                <a16:creationId xmlns:a16="http://schemas.microsoft.com/office/drawing/2014/main" xmlns="" id="{95ED19F6-05DF-4DEC-857C-552C2116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30" y="6391385"/>
            <a:ext cx="474562" cy="3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Google Shape;131;p1">
            <a:extLst>
              <a:ext uri="{FF2B5EF4-FFF2-40B4-BE49-F238E27FC236}">
                <a16:creationId xmlns:a16="http://schemas.microsoft.com/office/drawing/2014/main" xmlns="" id="{917F8A00-74B3-468D-942B-1A4286AF3C50}"/>
              </a:ext>
            </a:extLst>
          </p:cNvPr>
          <p:cNvSpPr txBox="1"/>
          <p:nvPr/>
        </p:nvSpPr>
        <p:spPr>
          <a:xfrm>
            <a:off x="9024084" y="6264195"/>
            <a:ext cx="3415178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000" b="1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Eksyamagister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@radenfatah.ac.id</a:t>
            </a:r>
            <a:endParaRPr sz="20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7" name="Picture 2" descr="Image result for logo uin raden fatah palembang">
            <a:extLst>
              <a:ext uri="{FF2B5EF4-FFF2-40B4-BE49-F238E27FC236}">
                <a16:creationId xmlns:a16="http://schemas.microsoft.com/office/drawing/2014/main" xmlns="" id="{2F698BF5-D249-4D37-B9B6-361E8045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04" y="271419"/>
            <a:ext cx="1005639" cy="9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5"/>
          <a:stretch/>
        </p:blipFill>
        <p:spPr>
          <a:xfrm>
            <a:off x="-3027" y="0"/>
            <a:ext cx="12195027" cy="4171950"/>
          </a:xfrm>
          <a:prstGeom prst="rect">
            <a:avLst/>
          </a:prstGeom>
        </p:spPr>
      </p:pic>
      <p:grpSp>
        <p:nvGrpSpPr>
          <p:cNvPr id="130" name="Google Shape;130;p1"/>
          <p:cNvGrpSpPr/>
          <p:nvPr/>
        </p:nvGrpSpPr>
        <p:grpSpPr>
          <a:xfrm>
            <a:off x="1304122" y="2722857"/>
            <a:ext cx="9580727" cy="3476054"/>
            <a:chOff x="4848356" y="1634834"/>
            <a:chExt cx="14032994" cy="6952103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4848356" y="4062664"/>
              <a:ext cx="14032994" cy="4524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6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DISTRIBUSI MATA KULIAH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PROD</a:t>
              </a:r>
              <a:r>
                <a:rPr lang="en-US" sz="3600" b="1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 MAGISTER EKONOMI SYARIAH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FAKULTAS EKONOMI DAN BISNIS ISLAM  </a:t>
              </a:r>
              <a:endParaRPr sz="3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1"/>
            <p:cNvSpPr txBox="1"/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725" tIns="54350" rIns="108725" bIns="54350" anchor="t" anchorCtr="0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50"/>
                <a:buFont typeface="Arial"/>
                <a:buNone/>
              </a:pPr>
              <a:endParaRPr sz="1550" b="0" i="0" u="none" strike="noStrike" cap="none" dirty="0">
                <a:solidFill>
                  <a:srgbClr val="88A945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33" name="Google Shape;133;p1"/>
          <p:cNvGrpSpPr/>
          <p:nvPr/>
        </p:nvGrpSpPr>
        <p:grpSpPr>
          <a:xfrm>
            <a:off x="5706273" y="2584057"/>
            <a:ext cx="779454" cy="779454"/>
            <a:chOff x="5558170" y="2418400"/>
            <a:chExt cx="1096251" cy="1096251"/>
          </a:xfrm>
        </p:grpSpPr>
        <p:sp>
          <p:nvSpPr>
            <p:cNvPr id="134" name="Google Shape;134;p1"/>
            <p:cNvSpPr/>
            <p:nvPr/>
          </p:nvSpPr>
          <p:spPr>
            <a:xfrm>
              <a:off x="5558170" y="2418400"/>
              <a:ext cx="1096251" cy="1096251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5825370" y="2895145"/>
              <a:ext cx="561851" cy="263806"/>
            </a:xfrm>
            <a:custGeom>
              <a:avLst/>
              <a:gdLst/>
              <a:ahLst/>
              <a:cxnLst/>
              <a:rect l="l" t="t" r="r" b="b"/>
              <a:pathLst>
                <a:path w="722" h="339" extrusionOk="0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1026" name="Picture 2" descr="Image result for logo Instagram jpg. Size: 105 x 105. Source: brandchannel.com">
            <a:extLst>
              <a:ext uri="{FF2B5EF4-FFF2-40B4-BE49-F238E27FC236}">
                <a16:creationId xmlns:a16="http://schemas.microsoft.com/office/drawing/2014/main" xmlns="" id="{6C6D37AE-A122-495D-8425-CA9528D9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3" y="6391385"/>
            <a:ext cx="329939" cy="3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31;p1">
            <a:extLst>
              <a:ext uri="{FF2B5EF4-FFF2-40B4-BE49-F238E27FC236}">
                <a16:creationId xmlns:a16="http://schemas.microsoft.com/office/drawing/2014/main" xmlns="" id="{E0A589F3-94D1-4825-A00C-E76E073CECD9}"/>
              </a:ext>
            </a:extLst>
          </p:cNvPr>
          <p:cNvSpPr txBox="1"/>
          <p:nvPr/>
        </p:nvSpPr>
        <p:spPr>
          <a:xfrm>
            <a:off x="-104718" y="6240486"/>
            <a:ext cx="2426382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400" b="1" i="0" u="none" strike="noStrike" cap="none" dirty="0" err="1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mes-uinrf</a:t>
            </a:r>
            <a:endParaRPr sz="24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028" name="Picture 4" descr="Image result for Logo Facebook Jpg. Size: 204 x 204. Source: cw.usconsulate.gov">
            <a:extLst>
              <a:ext uri="{FF2B5EF4-FFF2-40B4-BE49-F238E27FC236}">
                <a16:creationId xmlns:a16="http://schemas.microsoft.com/office/drawing/2014/main" xmlns="" id="{0C2BE303-DBAE-4FCD-9920-BAC1BED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19" y="6391387"/>
            <a:ext cx="360275" cy="3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31;p1">
            <a:extLst>
              <a:ext uri="{FF2B5EF4-FFF2-40B4-BE49-F238E27FC236}">
                <a16:creationId xmlns:a16="http://schemas.microsoft.com/office/drawing/2014/main" xmlns="" id="{65461D86-F726-4C58-9A65-51AFD6CE8431}"/>
              </a:ext>
            </a:extLst>
          </p:cNvPr>
          <p:cNvSpPr txBox="1"/>
          <p:nvPr/>
        </p:nvSpPr>
        <p:spPr>
          <a:xfrm>
            <a:off x="1846387" y="6240486"/>
            <a:ext cx="3333614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magister </a:t>
            </a:r>
            <a:r>
              <a:rPr lang="en-US" sz="2000" b="1" i="0" u="none" strike="noStrike" cap="none" dirty="0" err="1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ekonomi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syariah</a:t>
            </a:r>
            <a:endParaRPr sz="20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032" name="Picture 8" descr="Image result for logo Gmail Jpg. Size: 110 x 110. Source: seeklogo.net">
            <a:extLst>
              <a:ext uri="{FF2B5EF4-FFF2-40B4-BE49-F238E27FC236}">
                <a16:creationId xmlns:a16="http://schemas.microsoft.com/office/drawing/2014/main" xmlns="" id="{1D7DA853-9DBA-4872-8889-BC0F08BA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05" y="6317837"/>
            <a:ext cx="477034" cy="4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131;p1">
            <a:extLst>
              <a:ext uri="{FF2B5EF4-FFF2-40B4-BE49-F238E27FC236}">
                <a16:creationId xmlns:a16="http://schemas.microsoft.com/office/drawing/2014/main" xmlns="" id="{2A2B30C4-F34F-437E-A9F4-E62BA892814D}"/>
              </a:ext>
            </a:extLst>
          </p:cNvPr>
          <p:cNvSpPr txBox="1"/>
          <p:nvPr/>
        </p:nvSpPr>
        <p:spPr>
          <a:xfrm>
            <a:off x="4945288" y="6261256"/>
            <a:ext cx="4054104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s2ekonomisyariah@radenfatah.ac.id</a:t>
            </a:r>
            <a:endParaRPr sz="20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  <p:pic>
        <p:nvPicPr>
          <p:cNvPr id="1034" name="Picture 10" descr="Image result for Web Logo Transparent">
            <a:extLst>
              <a:ext uri="{FF2B5EF4-FFF2-40B4-BE49-F238E27FC236}">
                <a16:creationId xmlns:a16="http://schemas.microsoft.com/office/drawing/2014/main" xmlns="" id="{95ED19F6-05DF-4DEC-857C-552C2116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30" y="6391385"/>
            <a:ext cx="474562" cy="3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Google Shape;131;p1">
            <a:extLst>
              <a:ext uri="{FF2B5EF4-FFF2-40B4-BE49-F238E27FC236}">
                <a16:creationId xmlns:a16="http://schemas.microsoft.com/office/drawing/2014/main" xmlns="" id="{917F8A00-74B3-468D-942B-1A4286AF3C50}"/>
              </a:ext>
            </a:extLst>
          </p:cNvPr>
          <p:cNvSpPr txBox="1"/>
          <p:nvPr/>
        </p:nvSpPr>
        <p:spPr>
          <a:xfrm>
            <a:off x="9024084" y="6264195"/>
            <a:ext cx="3415178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: </a:t>
            </a:r>
            <a:r>
              <a:rPr lang="en-US" sz="2000" b="1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Eksyamagister</a:t>
            </a:r>
            <a:r>
              <a:rPr lang="en-US" sz="2000" b="1" i="0" u="none" strike="noStrike" cap="none" dirty="0">
                <a:solidFill>
                  <a:schemeClr val="tx2"/>
                </a:solidFill>
                <a:latin typeface="Gabriola" panose="04040605051002020D02" pitchFamily="82" charset="0"/>
                <a:ea typeface="Lato"/>
                <a:cs typeface="Lato"/>
                <a:sym typeface="Lato"/>
              </a:rPr>
              <a:t>@radenfatah.ac.id</a:t>
            </a:r>
            <a:endParaRPr sz="2000" b="1" i="0" u="none" strike="noStrike" cap="none" dirty="0">
              <a:solidFill>
                <a:schemeClr val="tx2"/>
              </a:solidFill>
              <a:latin typeface="Gabriola" panose="04040605051002020D02" pitchFamily="82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847439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3"/>
          <p:cNvGrpSpPr/>
          <p:nvPr/>
        </p:nvGrpSpPr>
        <p:grpSpPr>
          <a:xfrm>
            <a:off x="8619034" y="522635"/>
            <a:ext cx="3572966" cy="419558"/>
            <a:chOff x="7048786" y="1636364"/>
            <a:chExt cx="11049197" cy="839116"/>
          </a:xfrm>
        </p:grpSpPr>
        <p:sp>
          <p:nvSpPr>
            <p:cNvPr id="175" name="Google Shape;175;p3"/>
            <p:cNvSpPr txBox="1"/>
            <p:nvPr/>
          </p:nvSpPr>
          <p:spPr>
            <a:xfrm>
              <a:off x="7048786" y="1753927"/>
              <a:ext cx="11049197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ea typeface="Roboto Thin"/>
                  <a:cs typeface="Times New Roman" pitchFamily="18" charset="0"/>
                  <a:sym typeface="Roboto Thin"/>
                </a:rPr>
                <a:t>Semester I</a:t>
              </a:r>
              <a:endParaRPr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endParaRPr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8411491" y="1636364"/>
              <a:ext cx="7077668" cy="839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725" tIns="54350" rIns="108725" bIns="5435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50"/>
                <a:buFont typeface="Arial"/>
                <a:buNone/>
              </a:pPr>
              <a:endParaRPr sz="155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45EF462-D8FA-489B-8512-434DE0FA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40394"/>
              </p:ext>
            </p:extLst>
          </p:nvPr>
        </p:nvGraphicFramePr>
        <p:xfrm>
          <a:off x="1001629" y="1419726"/>
          <a:ext cx="9563100" cy="4846086"/>
        </p:xfrm>
        <a:graphic>
          <a:graphicData uri="http://schemas.openxmlformats.org/drawingml/2006/table">
            <a:tbl>
              <a:tblPr firstRow="1" bandRow="1">
                <a:tableStyleId>{99D21D7E-BD9F-4F4E-9E20-AA0527B9061E}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143551194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4095008514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xmlns="" val="4136675719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xmlns="" val="945740881"/>
                    </a:ext>
                  </a:extLst>
                </a:gridCol>
              </a:tblGrid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KODE 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5362973"/>
                  </a:ext>
                </a:extLst>
              </a:tr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UIN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ARABIAH FI AL-IQTISHAD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31879"/>
                  </a:ext>
                </a:extLst>
              </a:tr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UIN 002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FOR ECONOMY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266642"/>
                  </a:ext>
                </a:extLst>
              </a:tr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 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EKONOMETRIKA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8314807"/>
                  </a:ext>
                </a:extLst>
              </a:tr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MES 652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EKONOMI MIKRO ISLAM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756421"/>
                  </a:ext>
                </a:extLst>
              </a:tr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MES 653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LEMBAGA KEUANGAN SYARIAH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949665"/>
                  </a:ext>
                </a:extLst>
              </a:tr>
              <a:tr h="6922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Jumlah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778377"/>
                  </a:ext>
                </a:extLst>
              </a:tr>
            </a:tbl>
          </a:graphicData>
        </a:graphic>
      </p:graphicFrame>
      <p:pic>
        <p:nvPicPr>
          <p:cNvPr id="2050" name="Picture 2" descr="Image result for logo uin raden fatah palembang">
            <a:extLst>
              <a:ext uri="{FF2B5EF4-FFF2-40B4-BE49-F238E27FC236}">
                <a16:creationId xmlns:a16="http://schemas.microsoft.com/office/drawing/2014/main" xmlns="" id="{2F698BF5-D249-4D37-B9B6-361E8045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" y="280192"/>
            <a:ext cx="1005639" cy="9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8847029" y="316305"/>
            <a:ext cx="3572966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Semester II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Roboto Thin"/>
              <a:cs typeface="Times New Roman" pitchFamily="18" charset="0"/>
              <a:sym typeface="Roboto Thi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45EF462-D8FA-489B-8512-434DE0FA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20595"/>
              </p:ext>
            </p:extLst>
          </p:nvPr>
        </p:nvGraphicFramePr>
        <p:xfrm>
          <a:off x="1462154" y="968796"/>
          <a:ext cx="8776549" cy="5611760"/>
        </p:xfrm>
        <a:graphic>
          <a:graphicData uri="http://schemas.openxmlformats.org/drawingml/2006/table">
            <a:tbl>
              <a:tblPr firstRow="1" bandRow="1">
                <a:tableStyleId>{99D21D7E-BD9F-4F4E-9E20-AA0527B9061E}</a:tableStyleId>
              </a:tblPr>
              <a:tblGrid>
                <a:gridCol w="909125">
                  <a:extLst>
                    <a:ext uri="{9D8B030D-6E8A-4147-A177-3AD203B41FA5}">
                      <a16:colId xmlns:a16="http://schemas.microsoft.com/office/drawing/2014/main" xmlns="" val="2143551194"/>
                    </a:ext>
                  </a:extLst>
                </a:gridCol>
                <a:gridCol w="2342744">
                  <a:extLst>
                    <a:ext uri="{9D8B030D-6E8A-4147-A177-3AD203B41FA5}">
                      <a16:colId xmlns:a16="http://schemas.microsoft.com/office/drawing/2014/main" xmlns="" val="4095008514"/>
                    </a:ext>
                  </a:extLst>
                </a:gridCol>
                <a:gridCol w="3330543">
                  <a:extLst>
                    <a:ext uri="{9D8B030D-6E8A-4147-A177-3AD203B41FA5}">
                      <a16:colId xmlns:a16="http://schemas.microsoft.com/office/drawing/2014/main" xmlns="" val="4136675719"/>
                    </a:ext>
                  </a:extLst>
                </a:gridCol>
                <a:gridCol w="2194137">
                  <a:extLst>
                    <a:ext uri="{9D8B030D-6E8A-4147-A177-3AD203B41FA5}">
                      <a16:colId xmlns:a16="http://schemas.microsoft.com/office/drawing/2014/main" xmlns="" val="945740881"/>
                    </a:ext>
                  </a:extLst>
                </a:gridCol>
              </a:tblGrid>
              <a:tr h="632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KODE 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5362973"/>
                  </a:ext>
                </a:extLst>
              </a:tr>
              <a:tr h="5342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 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EKONOMI MAKRO ISLAM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31879"/>
                  </a:ext>
                </a:extLst>
              </a:tr>
              <a:tr h="9041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MES 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ANALISIS INVESTASI DAN PORTOFOLIO KEUANGAN SYARIAH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266642"/>
                  </a:ext>
                </a:extLst>
              </a:tr>
              <a:tr h="5342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MES 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USUL FIQH/ LEGAL MAXIM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8314807"/>
                  </a:ext>
                </a:extLst>
              </a:tr>
              <a:tr h="632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 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ETIKA BISNIS/ GOOD CORPORATE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756421"/>
                  </a:ext>
                </a:extLst>
              </a:tr>
              <a:tr h="632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UIN 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STUDI AL-QUR’AN DAN HADIS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949665"/>
                  </a:ext>
                </a:extLst>
              </a:tr>
              <a:tr h="632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MES 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METODE PENELITIAN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867384"/>
                  </a:ext>
                </a:extLst>
              </a:tr>
              <a:tr h="5342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UIN  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SEMINAR PROPOSAL 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208856"/>
                  </a:ext>
                </a:extLst>
              </a:tr>
              <a:tr h="5342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Jumlah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77837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6AFB78-202C-4283-B96B-FB4E6D07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4" y="316305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8976767" y="437911"/>
            <a:ext cx="3572966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Semester III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Roboto Thin"/>
              <a:cs typeface="Times New Roman" pitchFamily="18" charset="0"/>
              <a:sym typeface="Roboto Thin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E71D0A36-1C9D-46FD-9732-C2A1F02FE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90936"/>
              </p:ext>
            </p:extLst>
          </p:nvPr>
        </p:nvGraphicFramePr>
        <p:xfrm>
          <a:off x="1428750" y="1407695"/>
          <a:ext cx="9334500" cy="3939283"/>
        </p:xfrm>
        <a:graphic>
          <a:graphicData uri="http://schemas.openxmlformats.org/drawingml/2006/table">
            <a:tbl>
              <a:tblPr firstRow="1" bandRow="1">
                <a:tableStyleId>{99D21D7E-BD9F-4F4E-9E20-AA0527B9061E}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40498120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55498868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254309496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xmlns="" val="575332657"/>
                    </a:ext>
                  </a:extLst>
                </a:gridCol>
              </a:tblGrid>
              <a:tr h="521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KODE 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1868708"/>
                  </a:ext>
                </a:extLst>
              </a:tr>
              <a:tr h="8599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 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MUAMALAH KEUANGAN KONTEMPORER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066832"/>
                  </a:ext>
                </a:extLst>
              </a:tr>
              <a:tr h="701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MES 6510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SISTEM INFORMASI AKUNTANSI SYARIAH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515087"/>
                  </a:ext>
                </a:extLst>
              </a:tr>
              <a:tr h="601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 6511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MANAJEMEN SUMBERDAYA MANUSIA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845491"/>
                  </a:ext>
                </a:extLst>
              </a:tr>
              <a:tr h="601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 6512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PEREKONOMIAN 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9536893"/>
                  </a:ext>
                </a:extLst>
              </a:tr>
              <a:tr h="5218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Jumlah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0771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230703-C466-4B99-80C9-82F4EDF4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4" y="316305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9093676" y="620889"/>
            <a:ext cx="3572966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Semester IV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Roboto Thin"/>
              <a:cs typeface="Times New Roman" pitchFamily="18" charset="0"/>
              <a:sym typeface="Roboto Thin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E71D0A36-1C9D-46FD-9732-C2A1F02FE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55731"/>
              </p:ext>
            </p:extLst>
          </p:nvPr>
        </p:nvGraphicFramePr>
        <p:xfrm>
          <a:off x="1457324" y="1398906"/>
          <a:ext cx="9277351" cy="1585003"/>
        </p:xfrm>
        <a:graphic>
          <a:graphicData uri="http://schemas.openxmlformats.org/drawingml/2006/table">
            <a:tbl>
              <a:tblPr firstRow="1" bandRow="1">
                <a:tableStyleId>{99D21D7E-BD9F-4F4E-9E20-AA0527B9061E}</a:tableStyleId>
              </a:tblPr>
              <a:tblGrid>
                <a:gridCol w="1079202">
                  <a:extLst>
                    <a:ext uri="{9D8B030D-6E8A-4147-A177-3AD203B41FA5}">
                      <a16:colId xmlns:a16="http://schemas.microsoft.com/office/drawing/2014/main" xmlns="" val="4049812022"/>
                    </a:ext>
                  </a:extLst>
                </a:gridCol>
                <a:gridCol w="2612805">
                  <a:extLst>
                    <a:ext uri="{9D8B030D-6E8A-4147-A177-3AD203B41FA5}">
                      <a16:colId xmlns:a16="http://schemas.microsoft.com/office/drawing/2014/main" xmlns="" val="2554988680"/>
                    </a:ext>
                  </a:extLst>
                </a:gridCol>
                <a:gridCol w="3266006">
                  <a:extLst>
                    <a:ext uri="{9D8B030D-6E8A-4147-A177-3AD203B41FA5}">
                      <a16:colId xmlns:a16="http://schemas.microsoft.com/office/drawing/2014/main" xmlns="" val="1254309496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xmlns="" val="575332657"/>
                    </a:ext>
                  </a:extLst>
                </a:gridCol>
              </a:tblGrid>
              <a:tr h="446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KODE 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MATA KULIAH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1868708"/>
                  </a:ext>
                </a:extLst>
              </a:tr>
              <a:tr h="6814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UIN 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066832"/>
                  </a:ext>
                </a:extLst>
              </a:tr>
              <a:tr h="4463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Jumlah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07711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B7799F-1A6E-44DF-9FF0-E847E6F0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7" y="322321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1915931" y="797850"/>
            <a:ext cx="8576703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PERSYARATAN UJIAN SEMINAR PROPOSAL TESIS 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Roboto Thin"/>
              <a:cs typeface="Times New Roman" pitchFamily="18" charset="0"/>
              <a:sym typeface="Roboto Thin"/>
            </a:endParaRPr>
          </a:p>
        </p:txBody>
      </p:sp>
      <p:sp>
        <p:nvSpPr>
          <p:cNvPr id="6" name="Google Shape;175;p3">
            <a:extLst>
              <a:ext uri="{FF2B5EF4-FFF2-40B4-BE49-F238E27FC236}">
                <a16:creationId xmlns:a16="http://schemas.microsoft.com/office/drawing/2014/main" xmlns="" id="{6B8E8448-6EAB-4DA7-9354-ABB62DCDDD44}"/>
              </a:ext>
            </a:extLst>
          </p:cNvPr>
          <p:cNvSpPr txBox="1"/>
          <p:nvPr/>
        </p:nvSpPr>
        <p:spPr>
          <a:xfrm>
            <a:off x="1915932" y="1559267"/>
            <a:ext cx="8576703" cy="343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COPY BUKTI BAYAR SPP SEMESTER BERJALAN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COPY KTM YANG MASIH BERLAKU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LEMBAR PERSETUJUAN PEMBIMBING 1 DAN 2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COPY BUKTI BAYAR SEMINAR PROPOSAL TESIS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PROPOSAL TESIS (BENTUK PDF)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TELAH MENGHADIRI MUNAQOSAH TERBUKA, MENIMAL 5  (LIMA) KALI, DIBUKTIKAN DENGAN KARTU KEHADIRAN MUNAQOSAH TERBUKA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PERMOHONAN PENDAFTARAN SIDANG PROPOSAL TESIS</a:t>
            </a:r>
          </a:p>
          <a:p>
            <a:pPr lvl="0"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Roboto Thin"/>
                <a:cs typeface="Times New Roman" pitchFamily="18" charset="0"/>
                <a:sym typeface="Roboto Thin"/>
              </a:rPr>
              <a:t>            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4B03EB-51A2-4DE9-B18E-7D3D38A2732B}"/>
              </a:ext>
            </a:extLst>
          </p:cNvPr>
          <p:cNvSpPr/>
          <p:nvPr/>
        </p:nvSpPr>
        <p:spPr>
          <a:xfrm>
            <a:off x="7264394" y="4837066"/>
            <a:ext cx="2651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https://silayak.radenfatah.ac.id/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00DC7A-4453-4A67-B20A-84811EB9B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97" y="322321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1915931" y="797850"/>
            <a:ext cx="8576703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PERSYARATAN UJIAN SEMINAR HASIL TESIS 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Roboto Thin"/>
              <a:cs typeface="Times New Roman" pitchFamily="18" charset="0"/>
              <a:sym typeface="Roboto Thin"/>
            </a:endParaRPr>
          </a:p>
        </p:txBody>
      </p:sp>
      <p:sp>
        <p:nvSpPr>
          <p:cNvPr id="6" name="Google Shape;175;p3">
            <a:extLst>
              <a:ext uri="{FF2B5EF4-FFF2-40B4-BE49-F238E27FC236}">
                <a16:creationId xmlns:a16="http://schemas.microsoft.com/office/drawing/2014/main" xmlns="" id="{6B8E8448-6EAB-4DA7-9354-ABB62DCDDD44}"/>
              </a:ext>
            </a:extLst>
          </p:cNvPr>
          <p:cNvSpPr txBox="1"/>
          <p:nvPr/>
        </p:nvSpPr>
        <p:spPr>
          <a:xfrm>
            <a:off x="1915932" y="1559267"/>
            <a:ext cx="8576703" cy="281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COPY BUKTI BAYAR SPP SEMESTER BERJALAN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COPY KTM YANG MASIH BERLAKU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PERMOHONAN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DAFTAR KONSULTASI TESIS PEMBIMBING 1DAN 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Roboto Thin"/>
                <a:cs typeface="Times New Roman" pitchFamily="18" charset="0"/>
                <a:sym typeface="Roboto Thin"/>
              </a:rPr>
              <a:t> 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FILE TESIS DALAM BENTUK PDF (HARDCOPY 6 RANGKAP DI LAMPIRKAN KE PRODI )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BUKTI PEMBAYARAN SIDANG SEMINAR HASIL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TRANSKIP NILAI YANG SUDAH TTD WAKIL DEKAN 1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LEMBAR PERSETUJUAN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Roboto Thin"/>
                <a:cs typeface="Times New Roman" pitchFamily="18" charset="0"/>
                <a:sym typeface="Roboto Thin"/>
              </a:rPr>
              <a:t>           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4B03EB-51A2-4DE9-B18E-7D3D38A2732B}"/>
              </a:ext>
            </a:extLst>
          </p:cNvPr>
          <p:cNvSpPr/>
          <p:nvPr/>
        </p:nvSpPr>
        <p:spPr>
          <a:xfrm>
            <a:off x="7288457" y="4475119"/>
            <a:ext cx="2651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https://silayak.radenfatah.ac.id/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00DC7A-4453-4A67-B20A-84811EB9B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97" y="322321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1915931" y="797850"/>
            <a:ext cx="8576703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PERSYARATAN UJIAN SEMINAR MUNAQOSYAH TESIS 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Roboto Thin"/>
              <a:cs typeface="Times New Roman" pitchFamily="18" charset="0"/>
              <a:sym typeface="Roboto Thin"/>
            </a:endParaRPr>
          </a:p>
        </p:txBody>
      </p:sp>
      <p:sp>
        <p:nvSpPr>
          <p:cNvPr id="6" name="Google Shape;175;p3">
            <a:extLst>
              <a:ext uri="{FF2B5EF4-FFF2-40B4-BE49-F238E27FC236}">
                <a16:creationId xmlns:a16="http://schemas.microsoft.com/office/drawing/2014/main" xmlns="" id="{6B8E8448-6EAB-4DA7-9354-ABB62DCDDD44}"/>
              </a:ext>
            </a:extLst>
          </p:cNvPr>
          <p:cNvSpPr txBox="1"/>
          <p:nvPr/>
        </p:nvSpPr>
        <p:spPr>
          <a:xfrm>
            <a:off x="1915932" y="1559267"/>
            <a:ext cx="8576703" cy="466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Roboto Thin"/>
                <a:cs typeface="Times New Roman" pitchFamily="18" charset="0"/>
                <a:sym typeface="Roboto Thin"/>
              </a:rPr>
              <a:t>COPY BUKTI BAYAR SPP SEMESTER BERJALAN 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PERMOHONAN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TRANSKIP SUDAH DI TTD , DAN SUDAH ADA MK TESIS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BUKTI PEMBAYARAN SIDANG MUNAQOSAH TERBUKA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DAFTAR KONSULTASI TESIS PEMBIMBING 1DAN 2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CEK PLAGIRISM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BENTUK JURNAL BUKU CETAK / LINK JURNAL. ( HARDCOPY 1 RANGKAP DI LAMPIRKAN KE PRODI )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FILE TESIS DALAM BENTUK PDF ( HARDCOPY 6 RANGKAP DI LAMPIRKAN KE PRODI )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BUKTI TOEFL ( MENIMAL 450)</a:t>
            </a:r>
          </a:p>
          <a:p>
            <a:pPr marL="457200" lvl="0" indent="-457200" algn="just">
              <a:buAutoNum type="arabicPeriod"/>
            </a:pP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PERNYATAAN KEASLIAN MATERAI 10000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IJAZAH S1 YANG LEGALISIR</a:t>
            </a:r>
          </a:p>
          <a:p>
            <a:pPr marL="457200" lvl="0" indent="-457200" algn="just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LEMBAR PERSETUJUAN</a:t>
            </a:r>
          </a:p>
          <a:p>
            <a:pPr lvl="0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4B03EB-51A2-4DE9-B18E-7D3D38A2732B}"/>
              </a:ext>
            </a:extLst>
          </p:cNvPr>
          <p:cNvSpPr/>
          <p:nvPr/>
        </p:nvSpPr>
        <p:spPr>
          <a:xfrm>
            <a:off x="8154731" y="5642182"/>
            <a:ext cx="2651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https://silayak.radenfatah.ac.id/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00DC7A-4453-4A67-B20A-84811EB9B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97" y="322321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2390</TotalTime>
  <Words>431</Words>
  <Application>Microsoft Office PowerPoint</Application>
  <PresentationFormat>Custom</PresentationFormat>
  <Paragraphs>143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Lato</vt:lpstr>
      <vt:lpstr>Gabriola</vt:lpstr>
      <vt:lpstr>Lato Light</vt:lpstr>
      <vt:lpstr>Times New Roman</vt:lpstr>
      <vt:lpstr>Roboto Thin</vt:lpstr>
      <vt:lpstr>Candara</vt:lpstr>
      <vt:lpstr>Symbol</vt:lpstr>
      <vt:lpstr>Calibri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Alvian Indonesia</dc:creator>
  <cp:lastModifiedBy>ismail - [2010]</cp:lastModifiedBy>
  <cp:revision>83</cp:revision>
  <cp:lastPrinted>2021-08-27T08:42:29Z</cp:lastPrinted>
  <dcterms:created xsi:type="dcterms:W3CDTF">2014-11-26T08:06:19Z</dcterms:created>
  <dcterms:modified xsi:type="dcterms:W3CDTF">2021-08-28T02:38:11Z</dcterms:modified>
</cp:coreProperties>
</file>